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Montserrat"/>
      <p:regular r:id="rId31"/>
      <p:bold r:id="rId32"/>
      <p:italic r:id="rId33"/>
      <p:boldItalic r:id="rId34"/>
    </p:embeddedFont>
    <p:embeddedFont>
      <p:font typeface="Lato"/>
      <p:regular r:id="rId35"/>
      <p:bold r:id="rId36"/>
      <p:italic r:id="rId37"/>
      <p:boldItalic r:id="rId38"/>
    </p:embeddedFont>
    <p:embeddedFont>
      <p:font typeface="Lato Black"/>
      <p:bold r:id="rId39"/>
      <p:boldItalic r:id="rId40"/>
    </p:embeddedFont>
    <p:embeddedFont>
      <p:font typeface="Merriweather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79EF977-5D8B-4355-B9DB-CC19E3201F8E}">
  <a:tblStyle styleId="{779EF977-5D8B-4355-B9DB-CC19E3201F8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Black-boldItalic.fntdata"/><Relationship Id="rId20" Type="http://schemas.openxmlformats.org/officeDocument/2006/relationships/slide" Target="slides/slide14.xml"/><Relationship Id="rId42" Type="http://schemas.openxmlformats.org/officeDocument/2006/relationships/font" Target="fonts/Merriweather-bold.fntdata"/><Relationship Id="rId41" Type="http://schemas.openxmlformats.org/officeDocument/2006/relationships/font" Target="fonts/Merriweather-regular.fntdata"/><Relationship Id="rId22" Type="http://schemas.openxmlformats.org/officeDocument/2006/relationships/slide" Target="slides/slide16.xml"/><Relationship Id="rId44" Type="http://schemas.openxmlformats.org/officeDocument/2006/relationships/font" Target="fonts/Merriweather-boldItalic.fntdata"/><Relationship Id="rId21" Type="http://schemas.openxmlformats.org/officeDocument/2006/relationships/slide" Target="slides/slide15.xml"/><Relationship Id="rId43" Type="http://schemas.openxmlformats.org/officeDocument/2006/relationships/font" Target="fonts/Merriweather-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Montserra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italic.fntdata"/><Relationship Id="rId10" Type="http://schemas.openxmlformats.org/officeDocument/2006/relationships/slide" Target="slides/slide4.xml"/><Relationship Id="rId32" Type="http://schemas.openxmlformats.org/officeDocument/2006/relationships/font" Target="fonts/Montserrat-bold.fntdata"/><Relationship Id="rId13" Type="http://schemas.openxmlformats.org/officeDocument/2006/relationships/slide" Target="slides/slide7.xml"/><Relationship Id="rId35" Type="http://schemas.openxmlformats.org/officeDocument/2006/relationships/font" Target="fonts/Lato-regular.fntdata"/><Relationship Id="rId12" Type="http://schemas.openxmlformats.org/officeDocument/2006/relationships/slide" Target="slides/slide6.xml"/><Relationship Id="rId34" Type="http://schemas.openxmlformats.org/officeDocument/2006/relationships/font" Target="fonts/Montserrat-boldItalic.fntdata"/><Relationship Id="rId15" Type="http://schemas.openxmlformats.org/officeDocument/2006/relationships/slide" Target="slides/slide9.xml"/><Relationship Id="rId37" Type="http://schemas.openxmlformats.org/officeDocument/2006/relationships/font" Target="fonts/Lato-italic.fntdata"/><Relationship Id="rId14" Type="http://schemas.openxmlformats.org/officeDocument/2006/relationships/slide" Target="slides/slide8.xml"/><Relationship Id="rId36" Type="http://schemas.openxmlformats.org/officeDocument/2006/relationships/font" Target="fonts/Lato-bold.fntdata"/><Relationship Id="rId17" Type="http://schemas.openxmlformats.org/officeDocument/2006/relationships/slide" Target="slides/slide11.xml"/><Relationship Id="rId39" Type="http://schemas.openxmlformats.org/officeDocument/2006/relationships/font" Target="fonts/LatoBlack-bold.fntdata"/><Relationship Id="rId16" Type="http://schemas.openxmlformats.org/officeDocument/2006/relationships/slide" Target="slides/slide10.xml"/><Relationship Id="rId38" Type="http://schemas.openxmlformats.org/officeDocument/2006/relationships/font" Target="fonts/Lat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816433dc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816433dc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7e95ad1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7e95ad1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2816433dc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2816433dc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27e95ad1bf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27e95ad1b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27e95ad1bf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27e95ad1bf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7e95ad1bf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7e95ad1bf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27e95ad1bf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27e95ad1bf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27e95ad1bf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27e95ad1bf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7e95ad1bf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7e95ad1bf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27e95ad1bf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27e95ad1bf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8276db67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8276db67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27e95ad1bf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27e95ad1bf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7e95ad1bf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7e95ad1bf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27e95ad1bf_0_4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27e95ad1bf_0_4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1ba10f71e9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1ba10f71e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6f107cc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6f107cc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1ba10f71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1ba10f71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8276db67c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8276db67c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28276db67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128276db67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26f107ccc2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26f107ccc2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26f107ccc2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26f107ccc2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26e80ce9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26e80ce9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1ba10f71e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1ba10f71e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26.png"/><Relationship Id="rId7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33.png"/><Relationship Id="rId5" Type="http://schemas.openxmlformats.org/officeDocument/2006/relationships/image" Target="../media/image23.png"/><Relationship Id="rId6" Type="http://schemas.openxmlformats.org/officeDocument/2006/relationships/image" Target="../media/image21.png"/><Relationship Id="rId7" Type="http://schemas.openxmlformats.org/officeDocument/2006/relationships/image" Target="../media/image29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Relationship Id="rId4" Type="http://schemas.openxmlformats.org/officeDocument/2006/relationships/image" Target="../media/image4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20" Type="http://schemas.openxmlformats.org/officeDocument/2006/relationships/hyperlink" Target="https://businesstup.com/analisis-foda-de-uber/" TargetMode="External"/><Relationship Id="rId22" Type="http://schemas.openxmlformats.org/officeDocument/2006/relationships/hyperlink" Target="https://www.uber.com/es-MX/blog/que-es-uber-mexico/" TargetMode="External"/><Relationship Id="rId21" Type="http://schemas.openxmlformats.org/officeDocument/2006/relationships/hyperlink" Target="https://businesstup.com/analisis-foda-de-uber/" TargetMode="External"/><Relationship Id="rId24" Type="http://schemas.openxmlformats.org/officeDocument/2006/relationships/hyperlink" Target="https://blog.venturepact.com/8-high-performance-apps-you-never-knew-were-hybrid/" TargetMode="External"/><Relationship Id="rId23" Type="http://schemas.openxmlformats.org/officeDocument/2006/relationships/hyperlink" Target="https://www.uber.com/es-MX/blog/que-es-uber-mexico/" TargetMode="External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Relationship Id="rId4" Type="http://schemas.openxmlformats.org/officeDocument/2006/relationships/hyperlink" Target="https://www.xataka.com.mx/servicios/uber-domina-mexico-80-mercado-transporte-privado-interesante-que-segundo-lugar-cabify-no-didi" TargetMode="External"/><Relationship Id="rId9" Type="http://schemas.openxmlformats.org/officeDocument/2006/relationships/hyperlink" Target="https://arquidiamantina.org/es/estad%C3%ADsticas-de-ingresos-y-uso-de-uber/" TargetMode="External"/><Relationship Id="rId26" Type="http://schemas.openxmlformats.org/officeDocument/2006/relationships/hyperlink" Target="https://www.uber.com/us/es/beacon/" TargetMode="External"/><Relationship Id="rId25" Type="http://schemas.openxmlformats.org/officeDocument/2006/relationships/hyperlink" Target="https://blog.venturepact.com/8-high-performance-apps-you-never-knew-were-hybrid/" TargetMode="External"/><Relationship Id="rId28" Type="http://schemas.openxmlformats.org/officeDocument/2006/relationships/hyperlink" Target="https://www.uber.com/es-US/newsroom/history/" TargetMode="External"/><Relationship Id="rId27" Type="http://schemas.openxmlformats.org/officeDocument/2006/relationships/hyperlink" Target="https://www.uber.com/us/es/beacon/" TargetMode="External"/><Relationship Id="rId5" Type="http://schemas.openxmlformats.org/officeDocument/2006/relationships/hyperlink" Target="https://www.xataka.com.mx/servicios/uber-domina-mexico-80-mercado-transporte-privado-interesante-que-segundo-lugar-cabify-no-didi" TargetMode="External"/><Relationship Id="rId6" Type="http://schemas.openxmlformats.org/officeDocument/2006/relationships/hyperlink" Target="https://www.uber.com/es-MX/newsroom/uber-mexico/" TargetMode="External"/><Relationship Id="rId29" Type="http://schemas.openxmlformats.org/officeDocument/2006/relationships/hyperlink" Target="https://www.uber.com/es-US/newsroom/history/" TargetMode="External"/><Relationship Id="rId7" Type="http://schemas.openxmlformats.org/officeDocument/2006/relationships/hyperlink" Target="https://www.uber.com/es-MX/newsroom/uber-mexico/" TargetMode="External"/><Relationship Id="rId8" Type="http://schemas.openxmlformats.org/officeDocument/2006/relationships/hyperlink" Target="https://arquidiamantina.org/es/estad%C3%ADsticas-de-ingresos-y-uso-de-uber/" TargetMode="External"/><Relationship Id="rId31" Type="http://schemas.openxmlformats.org/officeDocument/2006/relationships/hyperlink" Target="https://apps.apple.com/mx/app/uber/id368677368" TargetMode="External"/><Relationship Id="rId30" Type="http://schemas.openxmlformats.org/officeDocument/2006/relationships/hyperlink" Target="https://apps.apple.com/mx/app/uber/id368677368" TargetMode="External"/><Relationship Id="rId11" Type="http://schemas.openxmlformats.org/officeDocument/2006/relationships/hyperlink" Target="https://cesarmesa.com.co/la-historia-de-uber-que-es-y-como-funciona/" TargetMode="External"/><Relationship Id="rId33" Type="http://schemas.openxmlformats.org/officeDocument/2006/relationships/hyperlink" Target="https://play.google.com/store/apps/details?id=com.ubercab&amp;hl=es_MX&amp;gl=US" TargetMode="External"/><Relationship Id="rId10" Type="http://schemas.openxmlformats.org/officeDocument/2006/relationships/hyperlink" Target="https://cesarmesa.com.co/la-historia-de-uber-que-es-y-como-funciona/" TargetMode="External"/><Relationship Id="rId32" Type="http://schemas.openxmlformats.org/officeDocument/2006/relationships/hyperlink" Target="https://play.google.com/store/apps/details?id=com.ubercab&amp;hl=es_MX&amp;gl=US" TargetMode="External"/><Relationship Id="rId13" Type="http://schemas.openxmlformats.org/officeDocument/2006/relationships/hyperlink" Target="https://www.azulweb.net/la-pila-tecnologica-de-ingenieria-de-uber" TargetMode="External"/><Relationship Id="rId35" Type="http://schemas.openxmlformats.org/officeDocument/2006/relationships/hyperlink" Target="https://tentulogo.com/uber-la-innovacion-de-una-startup-que-abrio-nuevos-caminos/" TargetMode="External"/><Relationship Id="rId12" Type="http://schemas.openxmlformats.org/officeDocument/2006/relationships/hyperlink" Target="https://www.azulweb.net/la-pila-tecnologica-de-ingenieria-de-uber" TargetMode="External"/><Relationship Id="rId34" Type="http://schemas.openxmlformats.org/officeDocument/2006/relationships/hyperlink" Target="https://tentulogo.com/uber-la-innovacion-de-una-startup-que-abrio-nuevos-caminos/" TargetMode="External"/><Relationship Id="rId15" Type="http://schemas.openxmlformats.org/officeDocument/2006/relationships/hyperlink" Target="https://themindstudios.com/blog/mobile-app-development-team/" TargetMode="External"/><Relationship Id="rId14" Type="http://schemas.openxmlformats.org/officeDocument/2006/relationships/hyperlink" Target="https://themindstudios.com/blog/mobile-app-development-team/" TargetMode="External"/><Relationship Id="rId17" Type="http://schemas.openxmlformats.org/officeDocument/2006/relationships/hyperlink" Target="https://www.elfinanciero.com.mx/empresas/2021/11/06/senadores-trabajan-en-marco-legal-para-dar-derechos-laborales-a-repartidores-de-rappi-uber-y-didi/" TargetMode="External"/><Relationship Id="rId16" Type="http://schemas.openxmlformats.org/officeDocument/2006/relationships/hyperlink" Target="https://www.elfinanciero.com.mx/empresas/2021/11/06/senadores-trabajan-en-marco-legal-para-dar-derechos-laborales-a-repartidores-de-rappi-uber-y-didi/" TargetMode="External"/><Relationship Id="rId19" Type="http://schemas.openxmlformats.org/officeDocument/2006/relationships/hyperlink" Target="https://eng.uber.com/tech-stack-part-one-foundation/" TargetMode="External"/><Relationship Id="rId18" Type="http://schemas.openxmlformats.org/officeDocument/2006/relationships/hyperlink" Target="https://eng.uber.com/tech-stack-part-one-foundation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/>
        </p:nvSpPr>
        <p:spPr>
          <a:xfrm>
            <a:off x="7490050" y="3912223"/>
            <a:ext cx="2128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800">
                <a:solidFill>
                  <a:srgbClr val="00FF00"/>
                </a:solidFill>
              </a:rPr>
              <a:t>Tarea 4</a:t>
            </a:r>
            <a:endParaRPr b="1" sz="1800">
              <a:solidFill>
                <a:srgbClr val="00FF00"/>
              </a:solidFill>
            </a:endParaRPr>
          </a:p>
        </p:txBody>
      </p:sp>
      <p:sp>
        <p:nvSpPr>
          <p:cNvPr id="135" name="Google Shape;135;p13"/>
          <p:cNvSpPr txBox="1"/>
          <p:nvPr/>
        </p:nvSpPr>
        <p:spPr>
          <a:xfrm>
            <a:off x="7139200" y="4804200"/>
            <a:ext cx="222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500">
                <a:solidFill>
                  <a:srgbClr val="CC3300"/>
                </a:solidFill>
              </a:rPr>
              <a:t>Fecha: Mayo 6, 2022</a:t>
            </a:r>
            <a:endParaRPr b="1" sz="1500">
              <a:solidFill>
                <a:srgbClr val="CC3300"/>
              </a:solidFill>
            </a:endParaRPr>
          </a:p>
        </p:txBody>
      </p:sp>
      <p:sp>
        <p:nvSpPr>
          <p:cNvPr id="136" name="Google Shape;136;p13"/>
          <p:cNvSpPr txBox="1"/>
          <p:nvPr/>
        </p:nvSpPr>
        <p:spPr>
          <a:xfrm>
            <a:off x="3989000" y="379025"/>
            <a:ext cx="4973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2700">
                <a:solidFill>
                  <a:srgbClr val="00B0F0"/>
                </a:solidFill>
              </a:rPr>
              <a:t>Asignatura: </a:t>
            </a:r>
            <a:r>
              <a:rPr b="1" lang="es-419" sz="2700">
                <a:solidFill>
                  <a:srgbClr val="00B0F0"/>
                </a:solidFill>
              </a:rPr>
              <a:t>Cómputo Móvil</a:t>
            </a:r>
            <a:endParaRPr b="1" sz="2700">
              <a:solidFill>
                <a:srgbClr val="00B0F0"/>
              </a:solidFill>
            </a:endParaRPr>
          </a:p>
        </p:txBody>
      </p:sp>
      <p:sp>
        <p:nvSpPr>
          <p:cNvPr id="137" name="Google Shape;137;p13"/>
          <p:cNvSpPr txBox="1"/>
          <p:nvPr/>
        </p:nvSpPr>
        <p:spPr>
          <a:xfrm>
            <a:off x="929500" y="4474875"/>
            <a:ext cx="5981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2000">
                <a:solidFill>
                  <a:srgbClr val="F6B26B"/>
                </a:solidFill>
              </a:rPr>
              <a:t>Profesor: Ing. Marduk Pérez de Lara Domínguez</a:t>
            </a:r>
            <a:endParaRPr b="1" sz="2000">
              <a:solidFill>
                <a:srgbClr val="F6B26B"/>
              </a:solidFill>
            </a:endParaRPr>
          </a:p>
        </p:txBody>
      </p:sp>
      <p:sp>
        <p:nvSpPr>
          <p:cNvPr id="138" name="Google Shape;138;p13"/>
          <p:cNvSpPr txBox="1"/>
          <p:nvPr/>
        </p:nvSpPr>
        <p:spPr>
          <a:xfrm>
            <a:off x="681700" y="242825"/>
            <a:ext cx="1063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9900"/>
                </a:solidFill>
              </a:rPr>
              <a:t>Grupo: 02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139" name="Google Shape;139;p13"/>
          <p:cNvSpPr txBox="1"/>
          <p:nvPr/>
        </p:nvSpPr>
        <p:spPr>
          <a:xfrm>
            <a:off x="-228600" y="-762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s-419" sz="1800">
                <a:solidFill>
                  <a:srgbClr val="00B0F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SEMESTRE: 2022-2</a:t>
            </a:r>
            <a:endParaRPr b="1" sz="1800">
              <a:solidFill>
                <a:srgbClr val="00B0F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0" name="Google Shape;14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400" y="1016650"/>
            <a:ext cx="4856874" cy="294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 txBox="1"/>
          <p:nvPr>
            <p:ph type="ctrTitle"/>
          </p:nvPr>
        </p:nvSpPr>
        <p:spPr>
          <a:xfrm>
            <a:off x="121100" y="2852150"/>
            <a:ext cx="3908100" cy="13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Lato Black"/>
                <a:ea typeface="Lato Black"/>
                <a:cs typeface="Lato Black"/>
                <a:sym typeface="Lato Black"/>
              </a:rPr>
              <a:t>EQUIPO 3</a:t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Lato Black"/>
                <a:ea typeface="Lato Black"/>
                <a:cs typeface="Lato Black"/>
                <a:sym typeface="Lato Black"/>
              </a:rPr>
              <a:t>Barcenas Avelar Jorge Octavio</a:t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Lato Black"/>
                <a:ea typeface="Lato Black"/>
                <a:cs typeface="Lato Black"/>
                <a:sym typeface="Lato Black"/>
              </a:rPr>
              <a:t>Brito Segura Angel</a:t>
            </a:r>
            <a:endParaRPr sz="1900">
              <a:latin typeface="Lato Black"/>
              <a:ea typeface="Lato Black"/>
              <a:cs typeface="Lato Black"/>
              <a:sym typeface="Lato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Lato Black"/>
                <a:ea typeface="Lato Black"/>
                <a:cs typeface="Lato Black"/>
                <a:sym typeface="Lato Black"/>
              </a:rPr>
              <a:t>Fernández Sánchez Lucía Victoria</a:t>
            </a:r>
            <a:endParaRPr sz="4600">
              <a:latin typeface="Lato Black"/>
              <a:ea typeface="Lato Black"/>
              <a:cs typeface="Lato Black"/>
              <a:sym typeface="Lato Black"/>
            </a:endParaRPr>
          </a:p>
        </p:txBody>
      </p:sp>
      <p:pic>
        <p:nvPicPr>
          <p:cNvPr id="142" name="Google Shape;14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1300" y="4245600"/>
            <a:ext cx="1827974" cy="6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4325091"/>
            <a:ext cx="681700" cy="818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17800" y="2131274"/>
            <a:ext cx="748800" cy="70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34825" y="190724"/>
            <a:ext cx="1485975" cy="148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2"/>
          <p:cNvSpPr txBox="1"/>
          <p:nvPr>
            <p:ph type="title"/>
          </p:nvPr>
        </p:nvSpPr>
        <p:spPr>
          <a:xfrm>
            <a:off x="58025" y="-117250"/>
            <a:ext cx="3036300" cy="10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FODA</a:t>
            </a:r>
            <a:endParaRPr b="1" sz="45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218" name="Google Shape;218;p22"/>
          <p:cNvGraphicFramePr/>
          <p:nvPr/>
        </p:nvGraphicFramePr>
        <p:xfrm>
          <a:off x="1166463" y="97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{779EF977-5D8B-4355-B9DB-CC19E3201F8E}</a:tableStyleId>
              </a:tblPr>
              <a:tblGrid>
                <a:gridCol w="2600300"/>
                <a:gridCol w="262990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None/>
                      </a:pPr>
                      <a:r>
                        <a:rPr b="1" i="1" lang="es-419" sz="1500">
                          <a:solidFill>
                            <a:schemeClr val="accent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Fortalezas</a:t>
                      </a:r>
                      <a:endParaRPr b="1" i="1" sz="1100">
                        <a:solidFill>
                          <a:schemeClr val="accent6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419" sz="15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Oportunidades</a:t>
                      </a:r>
                      <a:endParaRPr b="1" i="1" sz="15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chemeClr val="accent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</a:t>
                      </a:r>
                      <a:r>
                        <a:rPr lang="es-419" sz="1500">
                          <a:solidFill>
                            <a:schemeClr val="accent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Reconocimiento de marca global</a:t>
                      </a:r>
                      <a:endParaRPr sz="1500">
                        <a:solidFill>
                          <a:schemeClr val="accent6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chemeClr val="accent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Bajos costos operativos</a:t>
                      </a:r>
                      <a:endParaRPr sz="1500">
                        <a:solidFill>
                          <a:schemeClr val="accent6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chemeClr val="accent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Naturaleza adaptativa</a:t>
                      </a:r>
                      <a:endParaRPr sz="1500">
                        <a:solidFill>
                          <a:schemeClr val="accent6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chemeClr val="accent6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Modelo de negocio centrado en el cliente</a:t>
                      </a:r>
                      <a:endParaRPr sz="1500">
                        <a:solidFill>
                          <a:schemeClr val="accent6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</a:t>
                      </a:r>
                      <a:r>
                        <a:rPr lang="es-419" sz="15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Responsabilidad y desempeño</a:t>
                      </a:r>
                      <a:endParaRPr sz="15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chemeClr val="dk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Tecnología sin conductor</a:t>
                      </a:r>
                      <a:endParaRPr sz="1500">
                        <a:solidFill>
                          <a:schemeClr val="dk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419" sz="1500">
                          <a:solidFill>
                            <a:schemeClr val="accent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Debilidades</a:t>
                      </a:r>
                      <a:endParaRPr b="1" i="1" sz="1500">
                        <a:solidFill>
                          <a:schemeClr val="accent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s-419" sz="1500">
                          <a:solidFill>
                            <a:srgbClr val="FF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Amenazas</a:t>
                      </a:r>
                      <a:endParaRPr b="1" i="1" sz="1500">
                        <a:solidFill>
                          <a:srgbClr val="FF00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chemeClr val="accent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</a:t>
                      </a:r>
                      <a:r>
                        <a:rPr lang="es-419" sz="1500">
                          <a:solidFill>
                            <a:schemeClr val="accent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Seguridad del usuario (pasajero/conductor)</a:t>
                      </a:r>
                      <a:endParaRPr sz="1500">
                        <a:solidFill>
                          <a:schemeClr val="accent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chemeClr val="accent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Desigualdad de género</a:t>
                      </a:r>
                      <a:endParaRPr sz="1500">
                        <a:solidFill>
                          <a:schemeClr val="accent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chemeClr val="accent2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Regulaciones</a:t>
                      </a:r>
                      <a:endParaRPr sz="1500">
                        <a:solidFill>
                          <a:schemeClr val="accent2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rgbClr val="FF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</a:t>
                      </a:r>
                      <a:r>
                        <a:rPr lang="es-419" sz="1500">
                          <a:solidFill>
                            <a:srgbClr val="FF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Competencia</a:t>
                      </a:r>
                      <a:endParaRPr sz="1500">
                        <a:solidFill>
                          <a:srgbClr val="FF00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rgbClr val="FF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Retención de clientes y empleados</a:t>
                      </a:r>
                      <a:endParaRPr sz="1500">
                        <a:solidFill>
                          <a:srgbClr val="FF00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500">
                          <a:solidFill>
                            <a:srgbClr val="FF00FF"/>
                          </a:solidFill>
                          <a:latin typeface="Merriweather"/>
                          <a:ea typeface="Merriweather"/>
                          <a:cs typeface="Merriweather"/>
                          <a:sym typeface="Merriweather"/>
                        </a:rPr>
                        <a:t>- Pérdidas sustanciales</a:t>
                      </a:r>
                      <a:endParaRPr sz="1500">
                        <a:solidFill>
                          <a:srgbClr val="FF00FF"/>
                        </a:solidFill>
                        <a:latin typeface="Merriweather"/>
                        <a:ea typeface="Merriweather"/>
                        <a:cs typeface="Merriweather"/>
                        <a:sym typeface="Merriweathe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19" name="Google Shape;2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0150" y="77375"/>
            <a:ext cx="3151075" cy="177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075" y="2757975"/>
            <a:ext cx="6362750" cy="187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3"/>
          <p:cNvSpPr txBox="1"/>
          <p:nvPr>
            <p:ph idx="4294967295" type="title"/>
          </p:nvPr>
        </p:nvSpPr>
        <p:spPr>
          <a:xfrm>
            <a:off x="493375" y="1835650"/>
            <a:ext cx="40194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950">
                <a:solidFill>
                  <a:srgbClr val="F1C232"/>
                </a:solidFill>
                <a:latin typeface="Trebuchet MS"/>
                <a:ea typeface="Trebuchet MS"/>
                <a:cs typeface="Trebuchet MS"/>
                <a:sym typeface="Trebuchet MS"/>
              </a:rPr>
              <a:t>Infraestructura</a:t>
            </a:r>
            <a:endParaRPr b="1" sz="3950">
              <a:solidFill>
                <a:srgbClr val="F1C23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6" name="Google Shape;2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0482" y="3610975"/>
            <a:ext cx="2021293" cy="128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80938" y="1639111"/>
            <a:ext cx="1583450" cy="1249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25075" y="2938050"/>
            <a:ext cx="1651125" cy="58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98000" y="1125725"/>
            <a:ext cx="2672675" cy="13379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23"/>
          <p:cNvSpPr txBox="1"/>
          <p:nvPr/>
        </p:nvSpPr>
        <p:spPr>
          <a:xfrm>
            <a:off x="2038225" y="264225"/>
            <a:ext cx="47925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90"/>
              <a:buFont typeface="Arial"/>
              <a:buNone/>
            </a:pPr>
            <a:r>
              <a:rPr b="1" lang="es-419" sz="395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A</a:t>
            </a:r>
            <a:r>
              <a:rPr b="1" lang="es-419" sz="3950">
                <a:solidFill>
                  <a:srgbClr val="00B0F0"/>
                </a:solidFill>
                <a:latin typeface="Trebuchet MS"/>
                <a:ea typeface="Trebuchet MS"/>
                <a:cs typeface="Trebuchet MS"/>
                <a:sym typeface="Trebuchet MS"/>
              </a:rPr>
              <a:t>lmacenamiento de información</a:t>
            </a:r>
            <a:endParaRPr>
              <a:solidFill>
                <a:srgbClr val="00B0F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4"/>
          <p:cNvPicPr preferRelativeResize="0"/>
          <p:nvPr/>
        </p:nvPicPr>
        <p:blipFill rotWithShape="1">
          <a:blip r:embed="rId3">
            <a:alphaModFix/>
          </a:blip>
          <a:srcRect b="10562" l="39787" r="32310" t="5741"/>
          <a:stretch/>
        </p:blipFill>
        <p:spPr>
          <a:xfrm>
            <a:off x="6631050" y="111000"/>
            <a:ext cx="2429600" cy="491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4"/>
          <p:cNvSpPr txBox="1"/>
          <p:nvPr>
            <p:ph type="title"/>
          </p:nvPr>
        </p:nvSpPr>
        <p:spPr>
          <a:xfrm>
            <a:off x="-1219200" y="4315125"/>
            <a:ext cx="9144000" cy="8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200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rPr>
              <a:t>Metodología de desarrollo</a:t>
            </a:r>
            <a:endParaRPr b="1" sz="4200">
              <a:solidFill>
                <a:schemeClr val="dk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7" name="Google Shape;23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1275" y="427650"/>
            <a:ext cx="3553450" cy="3887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idx="4294967295" type="title"/>
          </p:nvPr>
        </p:nvSpPr>
        <p:spPr>
          <a:xfrm>
            <a:off x="1297500" y="889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CC3300"/>
                </a:solidFill>
                <a:latin typeface="Trebuchet MS"/>
                <a:ea typeface="Trebuchet MS"/>
                <a:cs typeface="Trebuchet MS"/>
                <a:sym typeface="Trebuchet MS"/>
              </a:rPr>
              <a:t>Lenguajes de Programación</a:t>
            </a:r>
            <a:endParaRPr b="1" sz="4500">
              <a:solidFill>
                <a:srgbClr val="CC33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43" name="Google Shape;2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9413" y="1067522"/>
            <a:ext cx="1392825" cy="1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1344" y="1281882"/>
            <a:ext cx="2283598" cy="122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3950" y="2860382"/>
            <a:ext cx="2519700" cy="9341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8924" y="3267414"/>
            <a:ext cx="2283600" cy="1042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01072" y="2989872"/>
            <a:ext cx="1797075" cy="17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050" y="1017725"/>
            <a:ext cx="2118106" cy="1748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6"/>
          <p:cNvSpPr txBox="1"/>
          <p:nvPr>
            <p:ph type="ctrTitle"/>
          </p:nvPr>
        </p:nvSpPr>
        <p:spPr>
          <a:xfrm>
            <a:off x="4451550" y="19145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chemeClr val="lt2"/>
                </a:solidFill>
                <a:latin typeface="Trebuchet MS"/>
                <a:ea typeface="Trebuchet MS"/>
                <a:cs typeface="Trebuchet MS"/>
                <a:sym typeface="Trebuchet MS"/>
              </a:rPr>
              <a:t>Comunicación</a:t>
            </a:r>
            <a:endParaRPr b="1" sz="4500">
              <a:solidFill>
                <a:schemeClr val="lt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209475" y="776825"/>
            <a:ext cx="4144200" cy="1062000"/>
          </a:xfrm>
          <a:prstGeom prst="rightArrow">
            <a:avLst>
              <a:gd fmla="val 77561" name="adj1"/>
              <a:gd fmla="val 50000" name="adj2"/>
            </a:avLst>
          </a:prstGeom>
          <a:gradFill>
            <a:gsLst>
              <a:gs pos="0">
                <a:srgbClr val="FCF3E7"/>
              </a:gs>
              <a:gs pos="100000">
                <a:srgbClr val="E8BA7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latin typeface="Merriweather"/>
                <a:ea typeface="Merriweather"/>
                <a:cs typeface="Merriweather"/>
                <a:sym typeface="Merriweather"/>
              </a:rPr>
              <a:t>Se manda una petición para la información del mapa y de forma opcional, se manda la ubicación del </a:t>
            </a:r>
            <a:r>
              <a:rPr b="1" lang="es-419" sz="1300">
                <a:latin typeface="Merriweather"/>
                <a:ea typeface="Merriweather"/>
                <a:cs typeface="Merriweather"/>
                <a:sym typeface="Merriweather"/>
              </a:rPr>
              <a:t>dispositivo</a:t>
            </a:r>
            <a:endParaRPr b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4783775" y="1310750"/>
            <a:ext cx="4144200" cy="894000"/>
          </a:xfrm>
          <a:prstGeom prst="leftArrow">
            <a:avLst>
              <a:gd fmla="val 77016" name="adj1"/>
              <a:gd fmla="val 50000" name="adj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Se manda la información del mapa</a:t>
            </a:r>
            <a:endParaRPr b="1" sz="13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209475" y="2204750"/>
            <a:ext cx="4144200" cy="894000"/>
          </a:xfrm>
          <a:prstGeom prst="rightArrow">
            <a:avLst>
              <a:gd fmla="val 77561" name="adj1"/>
              <a:gd fmla="val 50000" name="adj2"/>
            </a:avLst>
          </a:prstGeom>
          <a:gradFill>
            <a:gsLst>
              <a:gs pos="0">
                <a:srgbClr val="FCF3E7"/>
              </a:gs>
              <a:gs pos="100000">
                <a:srgbClr val="E8BA7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latin typeface="Merriweather"/>
                <a:ea typeface="Merriweather"/>
                <a:cs typeface="Merriweather"/>
                <a:sym typeface="Merriweather"/>
              </a:rPr>
              <a:t>Se mandan las direcciones del punto de inicio y final del viaje</a:t>
            </a:r>
            <a:endParaRPr b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7" name="Google Shape;257;p26"/>
          <p:cNvSpPr/>
          <p:nvPr/>
        </p:nvSpPr>
        <p:spPr>
          <a:xfrm>
            <a:off x="4783775" y="2635625"/>
            <a:ext cx="4144200" cy="1062000"/>
          </a:xfrm>
          <a:prstGeom prst="leftArrow">
            <a:avLst>
              <a:gd fmla="val 77016" name="adj1"/>
              <a:gd fmla="val 50000" name="adj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Se manda el cálculo de la trayectoria que seguirá el conductor, el tiempo aproximado en que se llegará al destino y el precio del viaje</a:t>
            </a:r>
            <a:endParaRPr b="1" sz="13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58" name="Google Shape;25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9000" y="2855425"/>
            <a:ext cx="2500549" cy="250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025" y="3752175"/>
            <a:ext cx="2139777" cy="13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7"/>
          <p:cNvSpPr txBox="1"/>
          <p:nvPr>
            <p:ph type="title"/>
          </p:nvPr>
        </p:nvSpPr>
        <p:spPr>
          <a:xfrm>
            <a:off x="165175" y="14362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3C78D8"/>
                </a:solidFill>
                <a:latin typeface="Trebuchet MS"/>
                <a:ea typeface="Trebuchet MS"/>
                <a:cs typeface="Trebuchet MS"/>
                <a:sym typeface="Trebuchet MS"/>
              </a:rPr>
              <a:t>Comunicación</a:t>
            </a:r>
            <a:endParaRPr b="1" sz="4500">
              <a:solidFill>
                <a:srgbClr val="3C78D8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5" name="Google Shape;265;p27"/>
          <p:cNvSpPr/>
          <p:nvPr/>
        </p:nvSpPr>
        <p:spPr>
          <a:xfrm>
            <a:off x="4344225" y="1292100"/>
            <a:ext cx="4488000" cy="2722500"/>
          </a:xfrm>
          <a:prstGeom prst="leftArrow">
            <a:avLst>
              <a:gd fmla="val 77016" name="adj1"/>
              <a:gd fmla="val 50000" name="adj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11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Merriweather"/>
              <a:buChar char="●"/>
            </a:pPr>
            <a:r>
              <a:rPr b="1" lang="es-419" sz="13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Se manda el cálculo del tiempo en el que el conductor llegará a la ubicación de inicio del viaje y la trayectoria que seguirá el conductor para llegar a la ubicación</a:t>
            </a:r>
            <a:endParaRPr b="1" sz="13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1115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Merriweather"/>
              <a:buChar char="●"/>
            </a:pPr>
            <a:r>
              <a:rPr b="1" lang="es-419" sz="13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rPr>
              <a:t>Desde este momento y hasta concluir el viaje se comparte la ubicación y la información del conductor</a:t>
            </a:r>
            <a:endParaRPr b="1" sz="1300">
              <a:solidFill>
                <a:schemeClr val="accent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66" name="Google Shape;266;p27"/>
          <p:cNvSpPr/>
          <p:nvPr/>
        </p:nvSpPr>
        <p:spPr>
          <a:xfrm>
            <a:off x="311700" y="3424350"/>
            <a:ext cx="4144200" cy="894000"/>
          </a:xfrm>
          <a:prstGeom prst="rightArrow">
            <a:avLst>
              <a:gd fmla="val 77561" name="adj1"/>
              <a:gd fmla="val 50000" name="adj2"/>
            </a:avLst>
          </a:prstGeom>
          <a:gradFill>
            <a:gsLst>
              <a:gs pos="0">
                <a:srgbClr val="FCF3E7"/>
              </a:gs>
              <a:gs pos="100000">
                <a:srgbClr val="E8BA79"/>
              </a:gs>
            </a:gsLst>
            <a:lin ang="5400012" scaled="0"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300">
                <a:latin typeface="Merriweather"/>
                <a:ea typeface="Merriweather"/>
                <a:cs typeface="Merriweather"/>
                <a:sym typeface="Merriweather"/>
              </a:rPr>
              <a:t>Se manda la calificación asignada al conductor y el monto seleccionado para la propina al conductor</a:t>
            </a:r>
            <a:endParaRPr b="1" sz="13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67" name="Google Shape;26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600" y="1221700"/>
            <a:ext cx="2500549" cy="2500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5850" y="121975"/>
            <a:ext cx="2139777" cy="13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D9EAD3"/>
                </a:solidFill>
                <a:latin typeface="Trebuchet MS"/>
                <a:ea typeface="Trebuchet MS"/>
                <a:cs typeface="Trebuchet MS"/>
                <a:sym typeface="Trebuchet MS"/>
              </a:rPr>
              <a:t>UBER Beacon</a:t>
            </a:r>
            <a:endParaRPr b="1" sz="4500">
              <a:solidFill>
                <a:srgbClr val="D9EAD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4" name="Google Shape;274;p28"/>
          <p:cNvSpPr txBox="1"/>
          <p:nvPr>
            <p:ph idx="1" type="body"/>
          </p:nvPr>
        </p:nvSpPr>
        <p:spPr>
          <a:xfrm>
            <a:off x="4728163" y="1545325"/>
            <a:ext cx="4112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Dispositivo de hardware 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Localización del pasajero: tecnologías satelitales, sensores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y colores en sincronía con 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la 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app del usuario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Pantalla que proporciona cultura vial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75" name="Google Shape;2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675" y="1621525"/>
            <a:ext cx="4044975" cy="243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 txBox="1"/>
          <p:nvPr>
            <p:ph type="title"/>
          </p:nvPr>
        </p:nvSpPr>
        <p:spPr>
          <a:xfrm>
            <a:off x="6478025" y="1437250"/>
            <a:ext cx="3165000" cy="74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EAD1DC"/>
                </a:solidFill>
                <a:latin typeface="Trebuchet MS"/>
                <a:ea typeface="Trebuchet MS"/>
                <a:cs typeface="Trebuchet MS"/>
                <a:sym typeface="Trebuchet MS"/>
              </a:rPr>
              <a:t>Flujo principal</a:t>
            </a:r>
            <a:endParaRPr b="1" sz="4500">
              <a:solidFill>
                <a:srgbClr val="EAD1DC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1" name="Google Shape;281;p29"/>
          <p:cNvSpPr txBox="1"/>
          <p:nvPr>
            <p:ph idx="1" type="body"/>
          </p:nvPr>
        </p:nvSpPr>
        <p:spPr>
          <a:xfrm>
            <a:off x="0" y="4726700"/>
            <a:ext cx="9144000" cy="4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rgbClr val="F6B26B"/>
                </a:solidFill>
                <a:latin typeface="Merriweather"/>
                <a:ea typeface="Merriweather"/>
                <a:cs typeface="Merriweather"/>
                <a:sym typeface="Merriweather"/>
              </a:rPr>
              <a:t>Pantalla principal con atajos a los diferentes servicios</a:t>
            </a:r>
            <a:endParaRPr sz="1800">
              <a:solidFill>
                <a:srgbClr val="F6B26B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2" name="Google Shape;28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8443" y="37025"/>
            <a:ext cx="2528582" cy="468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"/>
          <p:cNvSpPr txBox="1"/>
          <p:nvPr>
            <p:ph type="title"/>
          </p:nvPr>
        </p:nvSpPr>
        <p:spPr>
          <a:xfrm>
            <a:off x="0" y="48925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9900FF"/>
                </a:solidFill>
                <a:latin typeface="Trebuchet MS"/>
                <a:ea typeface="Trebuchet MS"/>
                <a:cs typeface="Trebuchet MS"/>
                <a:sym typeface="Trebuchet MS"/>
              </a:rPr>
              <a:t>Selección destino viaje</a:t>
            </a:r>
            <a:endParaRPr b="1" sz="4500">
              <a:solidFill>
                <a:srgbClr val="9900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88" name="Google Shape;288;p30"/>
          <p:cNvSpPr txBox="1"/>
          <p:nvPr>
            <p:ph idx="1" type="body"/>
          </p:nvPr>
        </p:nvSpPr>
        <p:spPr>
          <a:xfrm>
            <a:off x="2800400" y="1357925"/>
            <a:ext cx="4107300" cy="8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rgbClr val="EAD1DC"/>
                </a:solidFill>
                <a:latin typeface="Merriweather"/>
                <a:ea typeface="Merriweather"/>
                <a:cs typeface="Merriweather"/>
                <a:sym typeface="Merriweather"/>
              </a:rPr>
              <a:t>Pantallas que permiten ingresar los puntos de inicio y fin del viaje</a:t>
            </a:r>
            <a:endParaRPr sz="1800">
              <a:solidFill>
                <a:srgbClr val="EAD1DC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89" name="Google Shape;2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800" y="900725"/>
            <a:ext cx="2491650" cy="41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7650" y="900728"/>
            <a:ext cx="1994706" cy="410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0"/>
          <p:cNvSpPr txBox="1"/>
          <p:nvPr/>
        </p:nvSpPr>
        <p:spPr>
          <a:xfrm>
            <a:off x="2646150" y="4044600"/>
            <a:ext cx="18945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rgbClr val="CCCCCC"/>
                </a:solidFill>
                <a:latin typeface="Merriweather"/>
                <a:ea typeface="Merriweather"/>
                <a:cs typeface="Merriweather"/>
                <a:sym typeface="Merriweather"/>
              </a:rPr>
              <a:t>Opción teclado o elección de sugerencia</a:t>
            </a:r>
            <a:endParaRPr>
              <a:solidFill>
                <a:srgbClr val="CCCCCC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30"/>
          <p:cNvSpPr txBox="1"/>
          <p:nvPr/>
        </p:nvSpPr>
        <p:spPr>
          <a:xfrm>
            <a:off x="5532725" y="2634225"/>
            <a:ext cx="15273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rgbClr val="A4C2F4"/>
                </a:solidFill>
                <a:latin typeface="Merriweather"/>
                <a:ea typeface="Merriweather"/>
                <a:cs typeface="Merriweather"/>
                <a:sym typeface="Merriweather"/>
              </a:rPr>
              <a:t>Interacción directa con el mapa</a:t>
            </a:r>
            <a:endParaRPr>
              <a:solidFill>
                <a:srgbClr val="A4C2F4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/>
          <p:nvPr>
            <p:ph idx="2" type="body"/>
          </p:nvPr>
        </p:nvSpPr>
        <p:spPr>
          <a:xfrm>
            <a:off x="357725" y="4119175"/>
            <a:ext cx="4210500" cy="9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-32575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Visualización de trayectoria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Opciones de viaje/vehículo + costos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25755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Modificación forma de pago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98" name="Google Shape;29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4501" y="113926"/>
            <a:ext cx="2396955" cy="40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72825" y="895425"/>
            <a:ext cx="1991400" cy="40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1"/>
          <p:cNvSpPr txBox="1"/>
          <p:nvPr>
            <p:ph idx="1" type="subTitle"/>
          </p:nvPr>
        </p:nvSpPr>
        <p:spPr>
          <a:xfrm>
            <a:off x="4995225" y="113925"/>
            <a:ext cx="3546600" cy="7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ecomendaciones para evitar la propagación de COVID-19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4"/>
          <p:cNvSpPr txBox="1"/>
          <p:nvPr/>
        </p:nvSpPr>
        <p:spPr>
          <a:xfrm>
            <a:off x="3385200" y="1717325"/>
            <a:ext cx="56826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Fundad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en M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arzo de 2009 (San Francisco, USA)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UberCab, primera versión de la app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Desarrolladores: Garrett Camp, Oscar Salazar y Conrad Whelan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Alternativa a los sistemas de transporte tradicionales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51" name="Google Shape;151;p14"/>
          <p:cNvSpPr txBox="1"/>
          <p:nvPr>
            <p:ph type="title"/>
          </p:nvPr>
        </p:nvSpPr>
        <p:spPr>
          <a:xfrm>
            <a:off x="3872875" y="308975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CC3300"/>
                </a:solidFill>
                <a:latin typeface="Trebuchet MS"/>
                <a:ea typeface="Trebuchet MS"/>
                <a:cs typeface="Trebuchet MS"/>
                <a:sym typeface="Trebuchet MS"/>
              </a:rPr>
              <a:t>Inicios</a:t>
            </a:r>
            <a:endParaRPr b="1" sz="4500">
              <a:solidFill>
                <a:srgbClr val="CC33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2" name="Google Shape;152;p14"/>
          <p:cNvPicPr preferRelativeResize="0"/>
          <p:nvPr/>
        </p:nvPicPr>
        <p:blipFill rotWithShape="1">
          <a:blip r:embed="rId3">
            <a:alphaModFix/>
          </a:blip>
          <a:srcRect b="0" l="14097" r="16592" t="0"/>
          <a:stretch/>
        </p:blipFill>
        <p:spPr>
          <a:xfrm>
            <a:off x="7151800" y="148000"/>
            <a:ext cx="1814573" cy="147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425" y="122600"/>
            <a:ext cx="2930675" cy="486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"/>
          <p:cNvSpPr txBox="1"/>
          <p:nvPr>
            <p:ph idx="4294967295" type="body"/>
          </p:nvPr>
        </p:nvSpPr>
        <p:spPr>
          <a:xfrm>
            <a:off x="40275" y="4072225"/>
            <a:ext cx="5103300" cy="78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Punto de encuentro conductor/pasajero</a:t>
            </a:r>
            <a:endParaRPr sz="180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Tiempo estimado llegada conductor</a:t>
            </a:r>
            <a:endParaRPr sz="180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accent2"/>
                </a:solidFill>
                <a:latin typeface="Merriweather"/>
                <a:ea typeface="Merriweather"/>
                <a:cs typeface="Merriweather"/>
                <a:sym typeface="Merriweather"/>
              </a:rPr>
              <a:t>Datos conductor/vehículo</a:t>
            </a:r>
            <a:endParaRPr sz="1800">
              <a:solidFill>
                <a:schemeClr val="accen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6150" y="80550"/>
            <a:ext cx="2311550" cy="399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0326" y="774412"/>
            <a:ext cx="2756400" cy="4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2"/>
          <p:cNvSpPr txBox="1"/>
          <p:nvPr>
            <p:ph idx="4294967295" type="body"/>
          </p:nvPr>
        </p:nvSpPr>
        <p:spPr>
          <a:xfrm>
            <a:off x="4918575" y="43388"/>
            <a:ext cx="3999900" cy="8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Inicio del viaje con ubicación del vehículo </a:t>
            </a:r>
            <a:r>
              <a:rPr lang="es-419" sz="1800">
                <a:solidFill>
                  <a:schemeClr val="lt2"/>
                </a:solidFill>
                <a:latin typeface="Merriweather"/>
                <a:ea typeface="Merriweather"/>
                <a:cs typeface="Merriweather"/>
                <a:sym typeface="Merriweather"/>
              </a:rPr>
              <a:t>en tiempo real</a:t>
            </a:r>
            <a:endParaRPr sz="1800">
              <a:solidFill>
                <a:schemeClr val="lt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"/>
          <p:cNvSpPr txBox="1"/>
          <p:nvPr>
            <p:ph idx="1" type="body"/>
          </p:nvPr>
        </p:nvSpPr>
        <p:spPr>
          <a:xfrm>
            <a:off x="412975" y="2706150"/>
            <a:ext cx="4776000" cy="4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Califica al conductor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14" name="Google Shape;31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1525" y="110088"/>
            <a:ext cx="2212800" cy="4923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3"/>
          <p:cNvSpPr txBox="1"/>
          <p:nvPr>
            <p:ph type="title"/>
          </p:nvPr>
        </p:nvSpPr>
        <p:spPr>
          <a:xfrm>
            <a:off x="412975" y="847950"/>
            <a:ext cx="9111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800">
                <a:solidFill>
                  <a:srgbClr val="D0E0E3"/>
                </a:solidFill>
                <a:latin typeface="Trebuchet MS"/>
                <a:ea typeface="Trebuchet MS"/>
                <a:cs typeface="Trebuchet MS"/>
                <a:sym typeface="Trebuchet MS"/>
              </a:rPr>
              <a:t>Encuesta     </a:t>
            </a:r>
            <a:r>
              <a:rPr b="1" lang="es-419" sz="4800">
                <a:solidFill>
                  <a:srgbClr val="B7B7B7"/>
                </a:solidFill>
                <a:latin typeface="Trebuchet MS"/>
                <a:ea typeface="Trebuchet MS"/>
                <a:cs typeface="Trebuchet MS"/>
                <a:sym typeface="Trebuchet MS"/>
              </a:rPr>
              <a:t>de</a:t>
            </a:r>
            <a:r>
              <a:rPr b="1" lang="es-419" sz="4800">
                <a:solidFill>
                  <a:srgbClr val="D0E0E3"/>
                </a:solidFill>
                <a:latin typeface="Trebuchet MS"/>
                <a:ea typeface="Trebuchet MS"/>
                <a:cs typeface="Trebuchet MS"/>
                <a:sym typeface="Trebuchet MS"/>
              </a:rPr>
              <a:t>    satisfacción</a:t>
            </a:r>
            <a:endParaRPr b="1" sz="4800">
              <a:solidFill>
                <a:srgbClr val="D0E0E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5518475" y="3792725"/>
            <a:ext cx="17244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Opción concepto propina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4"/>
          <p:cNvSpPr txBox="1"/>
          <p:nvPr>
            <p:ph type="title"/>
          </p:nvPr>
        </p:nvSpPr>
        <p:spPr>
          <a:xfrm>
            <a:off x="0" y="326175"/>
            <a:ext cx="91440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D5A6BD"/>
                </a:solidFill>
                <a:latin typeface="Trebuchet MS"/>
                <a:ea typeface="Trebuchet MS"/>
                <a:cs typeface="Trebuchet MS"/>
                <a:sym typeface="Trebuchet MS"/>
              </a:rPr>
              <a:t>Perfiles involucrados</a:t>
            </a:r>
            <a:endParaRPr b="1" sz="4500">
              <a:solidFill>
                <a:srgbClr val="D5A6B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22" name="Google Shape;322;p34"/>
          <p:cNvSpPr txBox="1"/>
          <p:nvPr>
            <p:ph idx="2" type="body"/>
          </p:nvPr>
        </p:nvSpPr>
        <p:spPr>
          <a:xfrm>
            <a:off x="242550" y="1515675"/>
            <a:ext cx="44925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Project manager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UX designer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UI Designer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iOS developer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Android developer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Backend developer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Quality Assurance (QA) developer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Tester 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23" name="Google Shape;32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9023" y="1515673"/>
            <a:ext cx="4146950" cy="27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idx="4294967295" type="title"/>
          </p:nvPr>
        </p:nvSpPr>
        <p:spPr>
          <a:xfrm>
            <a:off x="0" y="45950"/>
            <a:ext cx="91440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F1C232"/>
                </a:solidFill>
                <a:latin typeface="Trebuchet MS"/>
                <a:ea typeface="Trebuchet MS"/>
                <a:cs typeface="Trebuchet MS"/>
                <a:sym typeface="Trebuchet MS"/>
              </a:rPr>
              <a:t>Transparencia en tarifas</a:t>
            </a:r>
            <a:endParaRPr b="1" sz="4500">
              <a:solidFill>
                <a:srgbClr val="F1C232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329" name="Google Shape;3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6000" y="923050"/>
            <a:ext cx="4650650" cy="405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26" y="1726850"/>
            <a:ext cx="3411551" cy="24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6"/>
          <p:cNvPicPr preferRelativeResize="0"/>
          <p:nvPr/>
        </p:nvPicPr>
        <p:blipFill rotWithShape="1">
          <a:blip r:embed="rId3">
            <a:alphaModFix/>
          </a:blip>
          <a:srcRect b="7638" l="0" r="0" t="0"/>
          <a:stretch/>
        </p:blipFill>
        <p:spPr>
          <a:xfrm>
            <a:off x="0" y="76225"/>
            <a:ext cx="8836450" cy="495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6"/>
          <p:cNvSpPr txBox="1"/>
          <p:nvPr>
            <p:ph idx="4294967295" type="title"/>
          </p:nvPr>
        </p:nvSpPr>
        <p:spPr>
          <a:xfrm>
            <a:off x="0" y="-9222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D9D9D9"/>
                </a:solidFill>
                <a:latin typeface="Trebuchet MS"/>
                <a:ea typeface="Trebuchet MS"/>
                <a:cs typeface="Trebuchet MS"/>
                <a:sym typeface="Trebuchet MS"/>
              </a:rPr>
              <a:t>Referencias:</a:t>
            </a:r>
            <a:endParaRPr b="1" sz="4500">
              <a:solidFill>
                <a:srgbClr val="D9D9D9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37" name="Google Shape;337;p36"/>
          <p:cNvSpPr txBox="1"/>
          <p:nvPr>
            <p:ph idx="4294967295" type="body"/>
          </p:nvPr>
        </p:nvSpPr>
        <p:spPr>
          <a:xfrm>
            <a:off x="281225" y="542450"/>
            <a:ext cx="8520600" cy="467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2575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Chaun, A. (2020).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Uber domina México con 80% del mercado de transporte privado, lo interesante es que el segundo lugar es Cabify y no DiDi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 de mayo, 2022, de Xataka México.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https://www.xataka.com.mx/servicios/uber-domina-mexico-80-mercado-transporte-privado-interesante-que-segundo-lugar-cabify-no-didi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Comunicación Uber México. (2021).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Uber celebra 8 años de generar oportunidades a través del movimiento y la tecnología en México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25 de abril, 2022, de Uber Technologies Inc.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https://www.uber.com/es-MX/newsroom/uber-mexico/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Mantina, A. (2020).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ESTADÍSTICAS DE INGRESOS Y USO DE UBER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 de mayo, 2022, de WordPress.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https://arquidiamantina.org/es/estad%C3%ADsticas-de-ingresos-y-uso-de-uber/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M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esa, C. (2020).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LA HISTORIA DE UBER, QUE ES Y CÓMO FUNCIONA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 de mayo, 2022, de Experto en Marketing Digital.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https://cesarmesa.com.co/la-historia-de-uber-que-es-y-como-funciona/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Mota, E. (2020).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La pila tecnológica de ingeniería de Uber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25 de abril, 2022, de Azul Web.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https://www.azulweb.net/la-pila-tecnologica-de-ingenieria-de-uber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Pismmenaya K. (2022).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Mobile App Development Team: Tips, Structure, and Roles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23 de abril de 2022, de MINDSTUDIOS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1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https://themindstudios.com/blog/mobile-app-development-team/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Redacción de El Financiero. (2021, 6 noviembre).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Senadores trabajan en marco legal para dar derechos laborales a repartidores de Rappi, Uber y DiDi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El Financiero. Recuperado 15 de abril de 2022, de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1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1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https://www.elfinanciero.com.mx/empresas/2021/11/06/senadores-trabajan-en-marco-legal-para-dar-derechos-laborales-a-repartidores-de-rappi-uber-y-didi/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S/A. (2016).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The Uber Engineering Tech Stack, Part I: The Foundation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14 de abril, 2022, de Uber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1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1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https://eng.uber.com/tech-stack-part-one-foundation/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S/A. (2018).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Análisis FODA de Uber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 de mayo, 2022, de WordPress.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2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2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https://businesstup.com/analisis-foda-de-uber/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S/A. (2018).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Descubre qué es Uber y cómo puede ayudarte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25 de abril, 2022, de Uber Technologies Inc.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2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2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https://www.uber.com/es-MX/blog/que-es-uber-mexico/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S/A. (2019).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8 High Performance Apps You Never Knew Were Hybrid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 de mayo, 2022, de VenturePact.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2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2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https://blog.venturepact.com/8-high-performance-apps-you-never-knew-were-hybrid/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S/A. (2022).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Beacon: un regalo exclusivo para el camino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14 de abril, 2022, de Uber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2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2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https://www.uber.com/us/es/beacon/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S/A. (2022).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La historia de Uber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 de mayo, 2022, de Uber Technologies Inc.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2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2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https://www.uber.com/es-US/newsroom/history/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S/A. (2022).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Uber: Viajes económicos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25 de abril, 2022, de Apple Inc.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3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https://apps.apple.com/mx/app/uber/id368677368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S/A. (2022).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Uber: Viajes económicos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25 de abril, 2022, de Google.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3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https://play.google.com/store/apps/details?id=com.ubercab&amp;hl=es_MX&amp;gl=US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282575" lvl="0" marL="457200" rtl="0" algn="just">
              <a:lnSpc>
                <a:spcPct val="100000"/>
              </a:lnSpc>
              <a:spcBef>
                <a:spcPts val="150"/>
              </a:spcBef>
              <a:spcAft>
                <a:spcPts val="150"/>
              </a:spcAft>
              <a:buClr>
                <a:srgbClr val="00FF00"/>
              </a:buClr>
              <a:buSzPts val="850"/>
              <a:buFont typeface="Times New Roman"/>
              <a:buChar char="●"/>
            </a:pP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Torres, B. (2022). </a:t>
            </a:r>
            <a:r>
              <a:rPr b="1" i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Uber, la innovación de una startup que abrió nuevos caminos</a:t>
            </a:r>
            <a:r>
              <a:rPr b="1" lang="es-419" sz="850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</a:rPr>
              <a:t>. 25 de abril, 2022, de Tentulogo. Sitio web:</a:t>
            </a:r>
            <a:r>
              <a:rPr b="1" lang="es-419" sz="850">
                <a:solidFill>
                  <a:srgbClr val="00FF00"/>
                </a:solidFill>
                <a:uFill>
                  <a:noFill/>
                </a:uFill>
                <a:latin typeface="Merriweather"/>
                <a:ea typeface="Merriweather"/>
                <a:cs typeface="Merriweather"/>
                <a:sym typeface="Merriweather"/>
                <a:hlinkClick r:id="rId3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b="1" lang="es-419" sz="850" u="sng">
                <a:solidFill>
                  <a:srgbClr val="00FF00"/>
                </a:solidFill>
                <a:latin typeface="Merriweather"/>
                <a:ea typeface="Merriweather"/>
                <a:cs typeface="Merriweather"/>
                <a:sym typeface="Merriweather"/>
                <a:hlinkClick r:id="rId3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https://tentulogo.com/uber-la-innovacion-de-una-startup-que-abrio-nuevos-caminos/</a:t>
            </a:r>
            <a:endParaRPr b="1" sz="850">
              <a:solidFill>
                <a:srgbClr val="00FF00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0279" y="840022"/>
            <a:ext cx="3463452" cy="3463452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5"/>
          <p:cNvSpPr txBox="1"/>
          <p:nvPr>
            <p:ph idx="1" type="body"/>
          </p:nvPr>
        </p:nvSpPr>
        <p:spPr>
          <a:xfrm>
            <a:off x="0" y="1875550"/>
            <a:ext cx="2840400" cy="109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Está dirigida al sector de servicios y transportes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60" name="Google Shape;160;p15"/>
          <p:cNvSpPr txBox="1"/>
          <p:nvPr/>
        </p:nvSpPr>
        <p:spPr>
          <a:xfrm>
            <a:off x="1197150" y="223025"/>
            <a:ext cx="6749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I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nnovaciones en una misma plataforma: movilidad, entrega de comida y artículos a domicilio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5"/>
          <p:cNvSpPr txBox="1"/>
          <p:nvPr/>
        </p:nvSpPr>
        <p:spPr>
          <a:xfrm>
            <a:off x="6475675" y="1831450"/>
            <a:ext cx="23979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Registro en tiendas de aplicaciones: 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Uber Technologies, Inc.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5"/>
          <p:cNvSpPr txBox="1"/>
          <p:nvPr/>
        </p:nvSpPr>
        <p:spPr>
          <a:xfrm>
            <a:off x="0" y="3744775"/>
            <a:ext cx="280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No cuenta con patente alguna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 txBox="1"/>
          <p:nvPr/>
        </p:nvSpPr>
        <p:spPr>
          <a:xfrm>
            <a:off x="4420500" y="740750"/>
            <a:ext cx="41199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Servicios y transportes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68" name="Google Shape;168;p16"/>
          <p:cNvPicPr preferRelativeResize="0"/>
          <p:nvPr/>
        </p:nvPicPr>
        <p:blipFill rotWithShape="1">
          <a:blip r:embed="rId3">
            <a:alphaModFix/>
          </a:blip>
          <a:srcRect b="11880" l="1548" r="49289" t="64105"/>
          <a:stretch/>
        </p:blipFill>
        <p:spPr>
          <a:xfrm>
            <a:off x="4572000" y="1171900"/>
            <a:ext cx="1890737" cy="7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16"/>
          <p:cNvPicPr preferRelativeResize="0"/>
          <p:nvPr/>
        </p:nvPicPr>
        <p:blipFill rotWithShape="1">
          <a:blip r:embed="rId3">
            <a:alphaModFix/>
          </a:blip>
          <a:srcRect b="11880" l="1548" r="49289" t="64105"/>
          <a:stretch/>
        </p:blipFill>
        <p:spPr>
          <a:xfrm flipH="1">
            <a:off x="7017625" y="112325"/>
            <a:ext cx="1890737" cy="70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6"/>
          <p:cNvPicPr preferRelativeResize="0"/>
          <p:nvPr/>
        </p:nvPicPr>
        <p:blipFill rotWithShape="1">
          <a:blip r:embed="rId4">
            <a:alphaModFix/>
          </a:blip>
          <a:srcRect b="0" l="16695" r="17601" t="13464"/>
          <a:stretch/>
        </p:blipFill>
        <p:spPr>
          <a:xfrm>
            <a:off x="5235988" y="3257650"/>
            <a:ext cx="2896024" cy="143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6"/>
          <p:cNvSpPr txBox="1"/>
          <p:nvPr/>
        </p:nvSpPr>
        <p:spPr>
          <a:xfrm>
            <a:off x="4420500" y="2255300"/>
            <a:ext cx="4527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Público objetivo: personas mayores a 15 años, con smartphone y tarjeta bancaria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2" name="Google Shape;172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4625" y="230975"/>
            <a:ext cx="3729950" cy="2141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6"/>
          <p:cNvSpPr txBox="1"/>
          <p:nvPr/>
        </p:nvSpPr>
        <p:spPr>
          <a:xfrm>
            <a:off x="110200" y="2344100"/>
            <a:ext cx="4455300" cy="9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Ubicación en tiempo real con GPS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4" name="Google Shape;174;p16"/>
          <p:cNvSpPr txBox="1"/>
          <p:nvPr/>
        </p:nvSpPr>
        <p:spPr>
          <a:xfrm>
            <a:off x="585525" y="4626825"/>
            <a:ext cx="333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Tarifa estimada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175" name="Google Shape;17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527" y="2944302"/>
            <a:ext cx="3365050" cy="168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/>
        </p:nvSpPr>
        <p:spPr>
          <a:xfrm>
            <a:off x="76200" y="-76200"/>
            <a:ext cx="456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FFFF00"/>
                </a:solidFill>
                <a:latin typeface="Trebuchet MS"/>
                <a:ea typeface="Trebuchet MS"/>
                <a:cs typeface="Trebuchet MS"/>
                <a:sym typeface="Trebuchet MS"/>
              </a:rPr>
              <a:t>Competencia:</a:t>
            </a:r>
            <a:endParaRPr sz="1800">
              <a:solidFill>
                <a:srgbClr val="FFFF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>
            <p:ph type="title"/>
          </p:nvPr>
        </p:nvSpPr>
        <p:spPr>
          <a:xfrm>
            <a:off x="0" y="-17675"/>
            <a:ext cx="91101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00FFFF"/>
                </a:solidFill>
                <a:latin typeface="Trebuchet MS"/>
                <a:ea typeface="Trebuchet MS"/>
                <a:cs typeface="Trebuchet MS"/>
                <a:sym typeface="Trebuchet MS"/>
              </a:rPr>
              <a:t>Estadísticas</a:t>
            </a:r>
            <a:endParaRPr b="1" sz="4500">
              <a:solidFill>
                <a:srgbClr val="00FFF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" name="Google Shape;1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100" y="1561538"/>
            <a:ext cx="4040525" cy="312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2450" y="896425"/>
            <a:ext cx="5563824" cy="3964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/>
          <p:nvPr>
            <p:ph type="title"/>
          </p:nvPr>
        </p:nvSpPr>
        <p:spPr>
          <a:xfrm>
            <a:off x="1373700" y="12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chemeClr val="accent6"/>
                </a:solidFill>
                <a:latin typeface="Trebuchet MS"/>
                <a:ea typeface="Trebuchet MS"/>
                <a:cs typeface="Trebuchet MS"/>
                <a:sym typeface="Trebuchet MS"/>
              </a:rPr>
              <a:t>Estadísticas</a:t>
            </a:r>
            <a:endParaRPr b="1" sz="4500">
              <a:solidFill>
                <a:schemeClr val="accent6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4" name="Google Shape;19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25" y="1103500"/>
            <a:ext cx="5362771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6800" y="458825"/>
            <a:ext cx="3242601" cy="42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150" y="1531950"/>
            <a:ext cx="8045275" cy="33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0"/>
          <p:cNvSpPr txBox="1"/>
          <p:nvPr>
            <p:ph type="title"/>
          </p:nvPr>
        </p:nvSpPr>
        <p:spPr>
          <a:xfrm>
            <a:off x="1326650" y="96325"/>
            <a:ext cx="28764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800">
                <a:solidFill>
                  <a:srgbClr val="FF0000"/>
                </a:solidFill>
                <a:latin typeface="Trebuchet MS"/>
                <a:ea typeface="Trebuchet MS"/>
                <a:cs typeface="Trebuchet MS"/>
                <a:sym typeface="Trebuchet MS"/>
              </a:rPr>
              <a:t>Estadísticas</a:t>
            </a:r>
            <a:r>
              <a:rPr b="1" lang="es-419" sz="3800">
                <a:solidFill>
                  <a:srgbClr val="CC3300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r>
              <a:rPr b="1" lang="es-419" sz="3500">
                <a:solidFill>
                  <a:srgbClr val="93C47D"/>
                </a:solidFill>
                <a:latin typeface="Trebuchet MS"/>
                <a:ea typeface="Trebuchet MS"/>
                <a:cs typeface="Trebuchet MS"/>
                <a:sym typeface="Trebuchet MS"/>
              </a:rPr>
              <a:t>(México)</a:t>
            </a:r>
            <a:endParaRPr b="1" sz="3500">
              <a:solidFill>
                <a:srgbClr val="93C47D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2" name="Google Shape;202;p20"/>
          <p:cNvSpPr txBox="1"/>
          <p:nvPr>
            <p:ph idx="2" type="body"/>
          </p:nvPr>
        </p:nvSpPr>
        <p:spPr>
          <a:xfrm>
            <a:off x="192150" y="4384800"/>
            <a:ext cx="8045400" cy="4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800">
                <a:solidFill>
                  <a:srgbClr val="38761D"/>
                </a:solidFill>
                <a:latin typeface="Merriweather"/>
                <a:ea typeface="Merriweather"/>
                <a:cs typeface="Merriweather"/>
                <a:sym typeface="Merriweather"/>
              </a:rPr>
              <a:t>Preferencias en 2019</a:t>
            </a:r>
            <a:endParaRPr sz="1800">
              <a:solidFill>
                <a:srgbClr val="38761D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3" name="Google Shape;20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7425" y="38825"/>
            <a:ext cx="4581624" cy="351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/>
          <p:nvPr>
            <p:ph type="title"/>
          </p:nvPr>
        </p:nvSpPr>
        <p:spPr>
          <a:xfrm>
            <a:off x="-152400" y="772150"/>
            <a:ext cx="4625400" cy="11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500">
                <a:solidFill>
                  <a:srgbClr val="00FF00"/>
                </a:solidFill>
                <a:latin typeface="Trebuchet MS"/>
                <a:ea typeface="Trebuchet MS"/>
                <a:cs typeface="Trebuchet MS"/>
                <a:sym typeface="Trebuchet MS"/>
              </a:rPr>
              <a:t>Tiendas de aplicaciones</a:t>
            </a:r>
            <a:endParaRPr b="1" sz="4500">
              <a:solidFill>
                <a:srgbClr val="00FF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09" name="Google Shape;209;p21"/>
          <p:cNvSpPr txBox="1"/>
          <p:nvPr>
            <p:ph idx="4294967295" type="body"/>
          </p:nvPr>
        </p:nvSpPr>
        <p:spPr>
          <a:xfrm>
            <a:off x="4419600" y="162550"/>
            <a:ext cx="4475100" cy="4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En Play Store: 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versión 4.419.10001</a:t>
            </a:r>
            <a:endParaRPr sz="18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0" name="Google Shape;2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8200" y="622750"/>
            <a:ext cx="4417900" cy="125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745" y="2656020"/>
            <a:ext cx="4115124" cy="206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1"/>
          <p:cNvSpPr txBox="1"/>
          <p:nvPr/>
        </p:nvSpPr>
        <p:spPr>
          <a:xfrm>
            <a:off x="184988" y="2194325"/>
            <a:ext cx="462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erriweather"/>
              <a:buChar char="●"/>
            </a:pP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En</a:t>
            </a:r>
            <a:r>
              <a:rPr lang="es-419" sz="1800"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rPr>
              <a:t> App Store: versión 3.508.10002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